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52"/>
    <p:sldId id="257" r:id="rId53"/>
    <p:sldId id="258" r:id="rId54"/>
    <p:sldId id="259" r:id="rId55"/>
    <p:sldId id="260" r:id="rId56"/>
    <p:sldId id="261" r:id="rId57"/>
    <p:sldId id="262" r:id="rId58"/>
    <p:sldId id="263" r:id="rId59"/>
    <p:sldId id="264" r:id="rId60"/>
    <p:sldId id="265" r:id="rId61"/>
    <p:sldId id="266" r:id="rId62"/>
    <p:sldId id="267" r:id="rId63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DM Sans" charset="1" panose="00000000000000000000"/>
      <p:regular r:id="rId10"/>
    </p:embeddedFont>
    <p:embeddedFont>
      <p:font typeface="DM Sans Bold" charset="1" panose="00000000000000000000"/>
      <p:regular r:id="rId11"/>
    </p:embeddedFont>
    <p:embeddedFont>
      <p:font typeface="DM Sans Italics" charset="1" panose="00000000000000000000"/>
      <p:regular r:id="rId12"/>
    </p:embeddedFont>
    <p:embeddedFont>
      <p:font typeface="DM Sans Bold Italics" charset="1" panose="00000000000000000000"/>
      <p:regular r:id="rId13"/>
    </p:embeddedFont>
    <p:embeddedFont>
      <p:font typeface="Raleway" charset="1" panose="020B0503030101060003"/>
      <p:regular r:id="rId14"/>
    </p:embeddedFont>
    <p:embeddedFont>
      <p:font typeface="Raleway Bold" charset="1" panose="020B0803030101060003"/>
      <p:regular r:id="rId15"/>
    </p:embeddedFont>
    <p:embeddedFont>
      <p:font typeface="Raleway Thin" charset="1" panose="020B0203030101060003"/>
      <p:regular r:id="rId16"/>
    </p:embeddedFont>
    <p:embeddedFont>
      <p:font typeface="Raleway Heavy" charset="1" panose="020B0003030101060003"/>
      <p:regular r:id="rId17"/>
    </p:embeddedFont>
    <p:embeddedFont>
      <p:font typeface="Open Sans" charset="1" panose="020B0606030504020204"/>
      <p:regular r:id="rId18"/>
    </p:embeddedFont>
    <p:embeddedFont>
      <p:font typeface="Open Sans Bold" charset="1" panose="020B0806030504020204"/>
      <p:regular r:id="rId19"/>
    </p:embeddedFont>
    <p:embeddedFont>
      <p:font typeface="Open Sans Italics" charset="1" panose="020B0606030504020204"/>
      <p:regular r:id="rId20"/>
    </p:embeddedFont>
    <p:embeddedFont>
      <p:font typeface="Open Sans Bold Italics" charset="1" panose="020B0806030504020204"/>
      <p:regular r:id="rId21"/>
    </p:embeddedFont>
    <p:embeddedFont>
      <p:font typeface="Open Sans Light" charset="1" panose="020B0306030504020204"/>
      <p:regular r:id="rId22"/>
    </p:embeddedFont>
    <p:embeddedFont>
      <p:font typeface="Open Sans Light Italics" charset="1" panose="020B0306030504020204"/>
      <p:regular r:id="rId23"/>
    </p:embeddedFont>
    <p:embeddedFont>
      <p:font typeface="Open Sans Ultra-Bold" charset="1" panose="00000000000000000000"/>
      <p:regular r:id="rId24"/>
    </p:embeddedFont>
    <p:embeddedFont>
      <p:font typeface="Open Sans Ultra-Bold Italics" charset="1" panose="00000000000000000000"/>
      <p:regular r:id="rId25"/>
    </p:embeddedFont>
    <p:embeddedFont>
      <p:font typeface="Inter" charset="1" panose="020B0502030000000004"/>
      <p:regular r:id="rId26"/>
    </p:embeddedFont>
    <p:embeddedFont>
      <p:font typeface="Inter Bold" charset="1" panose="020B0802030000000004"/>
      <p:regular r:id="rId27"/>
    </p:embeddedFont>
    <p:embeddedFont>
      <p:font typeface="Inter Italics" charset="1" panose="020B0502030000000004"/>
      <p:regular r:id="rId28"/>
    </p:embeddedFont>
    <p:embeddedFont>
      <p:font typeface="Inter Bold Italics" charset="1" panose="020B0802030000000004"/>
      <p:regular r:id="rId29"/>
    </p:embeddedFont>
    <p:embeddedFont>
      <p:font typeface="Inter Thin" charset="1" panose="020B0A02050000000004"/>
      <p:regular r:id="rId30"/>
    </p:embeddedFont>
    <p:embeddedFont>
      <p:font typeface="Inter Thin Italics" charset="1" panose="020B0A02050000000004"/>
      <p:regular r:id="rId31"/>
    </p:embeddedFont>
    <p:embeddedFont>
      <p:font typeface="Inter Extra-Light" charset="1" panose="02000503000000020004"/>
      <p:regular r:id="rId32"/>
    </p:embeddedFont>
    <p:embeddedFont>
      <p:font typeface="Inter Light" charset="1" panose="02000503000000020004"/>
      <p:regular r:id="rId33"/>
    </p:embeddedFont>
    <p:embeddedFont>
      <p:font typeface="Inter Medium" charset="1" panose="02000503000000020004"/>
      <p:regular r:id="rId34"/>
    </p:embeddedFont>
    <p:embeddedFont>
      <p:font typeface="Inter Semi-Bold" charset="1" panose="02000503000000020004"/>
      <p:regular r:id="rId35"/>
    </p:embeddedFont>
    <p:embeddedFont>
      <p:font typeface="Inter Ultra-Bold" charset="1" panose="02000503000000020004"/>
      <p:regular r:id="rId36"/>
    </p:embeddedFont>
    <p:embeddedFont>
      <p:font typeface="Inter Heavy" charset="1" panose="02000503000000020004"/>
      <p:regular r:id="rId37"/>
    </p:embeddedFont>
    <p:embeddedFont>
      <p:font typeface="Muli" charset="1" panose="00000500000000000000"/>
      <p:regular r:id="rId38"/>
    </p:embeddedFont>
    <p:embeddedFont>
      <p:font typeface="Muli Bold" charset="1" panose="00000800000000000000"/>
      <p:regular r:id="rId39"/>
    </p:embeddedFont>
    <p:embeddedFont>
      <p:font typeface="Muli Italics" charset="1" panose="00000500000000000000"/>
      <p:regular r:id="rId40"/>
    </p:embeddedFont>
    <p:embeddedFont>
      <p:font typeface="Muli Bold Italics" charset="1" panose="00000800000000000000"/>
      <p:regular r:id="rId41"/>
    </p:embeddedFont>
    <p:embeddedFont>
      <p:font typeface="Muli Extra-Light" charset="1" panose="00000300000000000000"/>
      <p:regular r:id="rId42"/>
    </p:embeddedFont>
    <p:embeddedFont>
      <p:font typeface="Muli Extra-Light Italics" charset="1" panose="00000300000000000000"/>
      <p:regular r:id="rId43"/>
    </p:embeddedFont>
    <p:embeddedFont>
      <p:font typeface="Muli Light" charset="1" panose="00000400000000000000"/>
      <p:regular r:id="rId44"/>
    </p:embeddedFont>
    <p:embeddedFont>
      <p:font typeface="Muli Light Italics" charset="1" panose="00000400000000000000"/>
      <p:regular r:id="rId45"/>
    </p:embeddedFont>
    <p:embeddedFont>
      <p:font typeface="Muli Semi-Bold" charset="1" panose="00000700000000000000"/>
      <p:regular r:id="rId46"/>
    </p:embeddedFont>
    <p:embeddedFont>
      <p:font typeface="Muli Semi-Bold Italics" charset="1" panose="00000700000000000000"/>
      <p:regular r:id="rId47"/>
    </p:embeddedFont>
    <p:embeddedFont>
      <p:font typeface="Muli Ultra-Bold" charset="1" panose="00000900000000000000"/>
      <p:regular r:id="rId48"/>
    </p:embeddedFont>
    <p:embeddedFont>
      <p:font typeface="Muli Ultra-Bold Italics" charset="1" panose="00000900000000000000"/>
      <p:regular r:id="rId49"/>
    </p:embeddedFont>
    <p:embeddedFont>
      <p:font typeface="Muli Heavy" charset="1" panose="00000A00000000000000"/>
      <p:regular r:id="rId50"/>
    </p:embeddedFont>
    <p:embeddedFont>
      <p:font typeface="Muli Heavy Italics" charset="1" panose="00000A00000000000000"/>
      <p:regular r:id="rId5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44" Target="fonts/font44.fntdata" Type="http://schemas.openxmlformats.org/officeDocument/2006/relationships/font"/><Relationship Id="rId45" Target="fonts/font45.fntdata" Type="http://schemas.openxmlformats.org/officeDocument/2006/relationships/font"/><Relationship Id="rId46" Target="fonts/font46.fntdata" Type="http://schemas.openxmlformats.org/officeDocument/2006/relationships/font"/><Relationship Id="rId47" Target="fonts/font47.fntdata" Type="http://schemas.openxmlformats.org/officeDocument/2006/relationships/font"/><Relationship Id="rId48" Target="fonts/font48.fntdata" Type="http://schemas.openxmlformats.org/officeDocument/2006/relationships/font"/><Relationship Id="rId49" Target="fonts/font49.fntdata" Type="http://schemas.openxmlformats.org/officeDocument/2006/relationships/font"/><Relationship Id="rId5" Target="tableStyles.xml" Type="http://schemas.openxmlformats.org/officeDocument/2006/relationships/tableStyles"/><Relationship Id="rId50" Target="fonts/font50.fntdata" Type="http://schemas.openxmlformats.org/officeDocument/2006/relationships/font"/><Relationship Id="rId51" Target="fonts/font51.fntdata" Type="http://schemas.openxmlformats.org/officeDocument/2006/relationships/font"/><Relationship Id="rId52" Target="slides/slide1.xml" Type="http://schemas.openxmlformats.org/officeDocument/2006/relationships/slide"/><Relationship Id="rId53" Target="slides/slide2.xml" Type="http://schemas.openxmlformats.org/officeDocument/2006/relationships/slide"/><Relationship Id="rId54" Target="slides/slide3.xml" Type="http://schemas.openxmlformats.org/officeDocument/2006/relationships/slide"/><Relationship Id="rId55" Target="slides/slide4.xml" Type="http://schemas.openxmlformats.org/officeDocument/2006/relationships/slide"/><Relationship Id="rId56" Target="slides/slide5.xml" Type="http://schemas.openxmlformats.org/officeDocument/2006/relationships/slide"/><Relationship Id="rId57" Target="slides/slide6.xml" Type="http://schemas.openxmlformats.org/officeDocument/2006/relationships/slide"/><Relationship Id="rId58" Target="slides/slide7.xml" Type="http://schemas.openxmlformats.org/officeDocument/2006/relationships/slide"/><Relationship Id="rId59" Target="slides/slide8.xml" Type="http://schemas.openxmlformats.org/officeDocument/2006/relationships/slide"/><Relationship Id="rId6" Target="fonts/font6.fntdata" Type="http://schemas.openxmlformats.org/officeDocument/2006/relationships/font"/><Relationship Id="rId60" Target="slides/slide9.xml" Type="http://schemas.openxmlformats.org/officeDocument/2006/relationships/slide"/><Relationship Id="rId61" Target="slides/slide10.xml" Type="http://schemas.openxmlformats.org/officeDocument/2006/relationships/slide"/><Relationship Id="rId62" Target="slides/slide11.xml" Type="http://schemas.openxmlformats.org/officeDocument/2006/relationships/slide"/><Relationship Id="rId63" Target="slides/slide12.xml" Type="http://schemas.openxmlformats.org/officeDocument/2006/relationships/slide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jpeg" Type="http://schemas.openxmlformats.org/officeDocument/2006/relationships/image"/><Relationship Id="rId3" Target="../media/image29.png" Type="http://schemas.openxmlformats.org/officeDocument/2006/relationships/image"/><Relationship Id="rId4" Target="../media/image30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Relationship Id="rId3" Target="../media/image32.png" Type="http://schemas.openxmlformats.org/officeDocument/2006/relationships/image"/><Relationship Id="rId4" Target="../media/image33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7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Relationship Id="rId3" Target="../media/image11.pn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16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svg" Type="http://schemas.openxmlformats.org/officeDocument/2006/relationships/image"/><Relationship Id="rId4" Target="../media/image19.png" Type="http://schemas.openxmlformats.org/officeDocument/2006/relationships/image"/><Relationship Id="rId5" Target="../media/image20.jpeg" Type="http://schemas.openxmlformats.org/officeDocument/2006/relationships/image"/><Relationship Id="rId6" Target="../media/image21.jpeg" Type="http://schemas.openxmlformats.org/officeDocument/2006/relationships/image"/><Relationship Id="rId7" Target="../media/image22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jpeg" Type="http://schemas.openxmlformats.org/officeDocument/2006/relationships/image"/><Relationship Id="rId3" Target="../media/image24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jpeg" Type="http://schemas.openxmlformats.org/officeDocument/2006/relationships/image"/><Relationship Id="rId3" Target="../media/image26.png" Type="http://schemas.openxmlformats.org/officeDocument/2006/relationships/image"/><Relationship Id="rId4" Target="../media/image27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9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4528" y="3019224"/>
            <a:ext cx="18243472" cy="10033909"/>
          </a:xfrm>
          <a:custGeom>
            <a:avLst/>
            <a:gdLst/>
            <a:ahLst/>
            <a:cxnLst/>
            <a:rect r="r" b="b" t="t" l="l"/>
            <a:pathLst>
              <a:path h="10033909" w="18243472">
                <a:moveTo>
                  <a:pt x="0" y="0"/>
                </a:moveTo>
                <a:lnTo>
                  <a:pt x="18243472" y="0"/>
                </a:lnTo>
                <a:lnTo>
                  <a:pt x="18243472" y="10033910"/>
                </a:lnTo>
                <a:lnTo>
                  <a:pt x="0" y="100339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12426325" y="4425325"/>
            <a:ext cx="7909400" cy="7909400"/>
          </a:xfrm>
          <a:custGeom>
            <a:avLst/>
            <a:gdLst/>
            <a:ahLst/>
            <a:cxnLst/>
            <a:rect r="r" b="b" t="t" l="l"/>
            <a:pathLst>
              <a:path h="7909400" w="7909400">
                <a:moveTo>
                  <a:pt x="0" y="0"/>
                </a:moveTo>
                <a:lnTo>
                  <a:pt x="7909400" y="0"/>
                </a:lnTo>
                <a:lnTo>
                  <a:pt x="7909400" y="7909400"/>
                </a:lnTo>
                <a:lnTo>
                  <a:pt x="0" y="79094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true" rot="0">
            <a:off x="12036025" y="1833515"/>
            <a:ext cx="2649366" cy="2649366"/>
          </a:xfrm>
          <a:custGeom>
            <a:avLst/>
            <a:gdLst/>
            <a:ahLst/>
            <a:cxnLst/>
            <a:rect r="r" b="b" t="t" l="l"/>
            <a:pathLst>
              <a:path h="2649366" w="2649366">
                <a:moveTo>
                  <a:pt x="0" y="2649366"/>
                </a:moveTo>
                <a:lnTo>
                  <a:pt x="2649366" y="2649366"/>
                </a:lnTo>
                <a:lnTo>
                  <a:pt x="2649366" y="0"/>
                </a:lnTo>
                <a:lnTo>
                  <a:pt x="0" y="0"/>
                </a:lnTo>
                <a:lnTo>
                  <a:pt x="0" y="2649366"/>
                </a:lnTo>
                <a:close/>
              </a:path>
            </a:pathLst>
          </a:custGeom>
          <a:blipFill>
            <a:blip r:embed="rId4">
              <a:alphaModFix amt="78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true" rot="0">
            <a:off x="15156950" y="421891"/>
            <a:ext cx="1626418" cy="1626418"/>
          </a:xfrm>
          <a:custGeom>
            <a:avLst/>
            <a:gdLst/>
            <a:ahLst/>
            <a:cxnLst/>
            <a:rect r="r" b="b" t="t" l="l"/>
            <a:pathLst>
              <a:path h="1626418" w="1626418">
                <a:moveTo>
                  <a:pt x="1626418" y="1626418"/>
                </a:moveTo>
                <a:lnTo>
                  <a:pt x="0" y="1626418"/>
                </a:lnTo>
                <a:lnTo>
                  <a:pt x="0" y="0"/>
                </a:lnTo>
                <a:lnTo>
                  <a:pt x="1626418" y="0"/>
                </a:lnTo>
                <a:lnTo>
                  <a:pt x="1626418" y="1626418"/>
                </a:lnTo>
                <a:close/>
              </a:path>
            </a:pathLst>
          </a:custGeom>
          <a:blipFill>
            <a:blip r:embed="rId4">
              <a:alphaModFix amt="47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30208" y="3158198"/>
            <a:ext cx="9817538" cy="3975497"/>
          </a:xfrm>
          <a:custGeom>
            <a:avLst/>
            <a:gdLst/>
            <a:ahLst/>
            <a:cxnLst/>
            <a:rect r="r" b="b" t="t" l="l"/>
            <a:pathLst>
              <a:path h="3975497" w="9817538">
                <a:moveTo>
                  <a:pt x="0" y="0"/>
                </a:moveTo>
                <a:lnTo>
                  <a:pt x="9817538" y="0"/>
                </a:lnTo>
                <a:lnTo>
                  <a:pt x="9817538" y="3975497"/>
                </a:lnTo>
                <a:lnTo>
                  <a:pt x="0" y="397549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504632" y="1924484"/>
            <a:ext cx="4698674" cy="1094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959"/>
              </a:lnSpc>
              <a:spcBef>
                <a:spcPct val="0"/>
              </a:spcBef>
            </a:pPr>
            <a:r>
              <a:rPr lang="en-US" sz="6399">
                <a:solidFill>
                  <a:srgbClr val="FFFFFF"/>
                </a:solidFill>
                <a:latin typeface="DM Sans"/>
              </a:rPr>
              <a:t>Startup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9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7554451" y="3726197"/>
            <a:ext cx="2845722" cy="2834606"/>
            <a:chOff x="0" y="0"/>
            <a:chExt cx="6502400" cy="6477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2"/>
              <a:stretch>
                <a:fillRect l="223" t="0" r="223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00FFF2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5784543" y="1718054"/>
            <a:ext cx="666545" cy="666545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FFF2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1627293" y="1718054"/>
            <a:ext cx="666545" cy="666545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FFF2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2163992">
            <a:off x="-356949" y="-11277"/>
            <a:ext cx="2981137" cy="3795428"/>
          </a:xfrm>
          <a:custGeom>
            <a:avLst/>
            <a:gdLst/>
            <a:ahLst/>
            <a:cxnLst/>
            <a:rect r="r" b="b" t="t" l="l"/>
            <a:pathLst>
              <a:path h="3795428" w="2981137">
                <a:moveTo>
                  <a:pt x="0" y="0"/>
                </a:moveTo>
                <a:lnTo>
                  <a:pt x="2981137" y="0"/>
                </a:lnTo>
                <a:lnTo>
                  <a:pt x="2981137" y="3795428"/>
                </a:lnTo>
                <a:lnTo>
                  <a:pt x="0" y="379542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4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2071946">
            <a:off x="15768732" y="-11277"/>
            <a:ext cx="2981137" cy="3795428"/>
          </a:xfrm>
          <a:custGeom>
            <a:avLst/>
            <a:gdLst/>
            <a:ahLst/>
            <a:cxnLst/>
            <a:rect r="r" b="b" t="t" l="l"/>
            <a:pathLst>
              <a:path h="3795428" w="2981137">
                <a:moveTo>
                  <a:pt x="0" y="0"/>
                </a:moveTo>
                <a:lnTo>
                  <a:pt x="2981136" y="0"/>
                </a:lnTo>
                <a:lnTo>
                  <a:pt x="2981136" y="3795428"/>
                </a:lnTo>
                <a:lnTo>
                  <a:pt x="0" y="379542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4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7136096" y="6881262"/>
            <a:ext cx="3682432" cy="5803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FFFFFF"/>
                </a:solidFill>
                <a:latin typeface="DM Sans Bold"/>
              </a:rPr>
              <a:t>Trevor Oakley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550819" y="7610076"/>
            <a:ext cx="2852986" cy="4813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DM Sans"/>
              </a:rPr>
              <a:t>Founder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327331" y="1371241"/>
            <a:ext cx="5299961" cy="12266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080"/>
              </a:lnSpc>
              <a:spcBef>
                <a:spcPct val="0"/>
              </a:spcBef>
            </a:pPr>
            <a:r>
              <a:rPr lang="en-US" sz="7200">
                <a:solidFill>
                  <a:srgbClr val="FFFFFF"/>
                </a:solidFill>
                <a:latin typeface="DM Sans Bold"/>
              </a:rPr>
              <a:t>Our Team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9EC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04632" y="3973842"/>
            <a:ext cx="666545" cy="666545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FFF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116550" y="842958"/>
            <a:ext cx="8883000" cy="8557823"/>
          </a:xfrm>
          <a:prstGeom prst="rect">
            <a:avLst/>
          </a:prstGeom>
        </p:spPr>
      </p:pic>
      <p:sp>
        <p:nvSpPr>
          <p:cNvPr name="Freeform 6" id="6"/>
          <p:cNvSpPr/>
          <p:nvPr/>
        </p:nvSpPr>
        <p:spPr>
          <a:xfrm flipH="false" flipV="false" rot="0">
            <a:off x="-702514" y="139828"/>
            <a:ext cx="3462428" cy="2800239"/>
          </a:xfrm>
          <a:custGeom>
            <a:avLst/>
            <a:gdLst/>
            <a:ahLst/>
            <a:cxnLst/>
            <a:rect r="r" b="b" t="t" l="l"/>
            <a:pathLst>
              <a:path h="2800239" w="3462428">
                <a:moveTo>
                  <a:pt x="0" y="0"/>
                </a:moveTo>
                <a:lnTo>
                  <a:pt x="3462428" y="0"/>
                </a:lnTo>
                <a:lnTo>
                  <a:pt x="3462428" y="2800239"/>
                </a:lnTo>
                <a:lnTo>
                  <a:pt x="0" y="280023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7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474977" y="3541149"/>
            <a:ext cx="7306554" cy="25031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080"/>
              </a:lnSpc>
              <a:spcBef>
                <a:spcPct val="0"/>
              </a:spcBef>
            </a:pPr>
            <a:r>
              <a:rPr lang="en-US" sz="7200">
                <a:solidFill>
                  <a:srgbClr val="000000"/>
                </a:solidFill>
                <a:latin typeface="DM Sans Bold"/>
              </a:rPr>
              <a:t>Expected Traction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474977" y="6281700"/>
            <a:ext cx="6455539" cy="5047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000000"/>
                </a:solidFill>
                <a:latin typeface="DM Sans"/>
              </a:rPr>
              <a:t>Transaction in 000s.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9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4528" y="3019224"/>
            <a:ext cx="18243472" cy="10033909"/>
          </a:xfrm>
          <a:custGeom>
            <a:avLst/>
            <a:gdLst/>
            <a:ahLst/>
            <a:cxnLst/>
            <a:rect r="r" b="b" t="t" l="l"/>
            <a:pathLst>
              <a:path h="10033909" w="18243472">
                <a:moveTo>
                  <a:pt x="0" y="0"/>
                </a:moveTo>
                <a:lnTo>
                  <a:pt x="18243472" y="0"/>
                </a:lnTo>
                <a:lnTo>
                  <a:pt x="18243472" y="10033910"/>
                </a:lnTo>
                <a:lnTo>
                  <a:pt x="0" y="100339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-837477" y="4425325"/>
            <a:ext cx="7909400" cy="7909400"/>
          </a:xfrm>
          <a:custGeom>
            <a:avLst/>
            <a:gdLst/>
            <a:ahLst/>
            <a:cxnLst/>
            <a:rect r="r" b="b" t="t" l="l"/>
            <a:pathLst>
              <a:path h="7909400" w="7909400">
                <a:moveTo>
                  <a:pt x="0" y="0"/>
                </a:moveTo>
                <a:lnTo>
                  <a:pt x="7909401" y="0"/>
                </a:lnTo>
                <a:lnTo>
                  <a:pt x="7909401" y="7909400"/>
                </a:lnTo>
                <a:lnTo>
                  <a:pt x="0" y="79094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true" rot="0">
            <a:off x="-1227777" y="1833515"/>
            <a:ext cx="2649366" cy="2649366"/>
          </a:xfrm>
          <a:custGeom>
            <a:avLst/>
            <a:gdLst/>
            <a:ahLst/>
            <a:cxnLst/>
            <a:rect r="r" b="b" t="t" l="l"/>
            <a:pathLst>
              <a:path h="2649366" w="2649366">
                <a:moveTo>
                  <a:pt x="0" y="2649366"/>
                </a:moveTo>
                <a:lnTo>
                  <a:pt x="2649366" y="2649366"/>
                </a:lnTo>
                <a:lnTo>
                  <a:pt x="2649366" y="0"/>
                </a:lnTo>
                <a:lnTo>
                  <a:pt x="0" y="0"/>
                </a:lnTo>
                <a:lnTo>
                  <a:pt x="0" y="2649366"/>
                </a:lnTo>
                <a:close/>
              </a:path>
            </a:pathLst>
          </a:custGeom>
          <a:blipFill>
            <a:blip r:embed="rId4">
              <a:alphaModFix amt="78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true" rot="0">
            <a:off x="1893148" y="421891"/>
            <a:ext cx="1626418" cy="1626418"/>
          </a:xfrm>
          <a:custGeom>
            <a:avLst/>
            <a:gdLst/>
            <a:ahLst/>
            <a:cxnLst/>
            <a:rect r="r" b="b" t="t" l="l"/>
            <a:pathLst>
              <a:path h="1626418" w="1626418">
                <a:moveTo>
                  <a:pt x="1626418" y="1626418"/>
                </a:moveTo>
                <a:lnTo>
                  <a:pt x="0" y="1626418"/>
                </a:lnTo>
                <a:lnTo>
                  <a:pt x="0" y="0"/>
                </a:lnTo>
                <a:lnTo>
                  <a:pt x="1626418" y="0"/>
                </a:lnTo>
                <a:lnTo>
                  <a:pt x="1626418" y="1626418"/>
                </a:lnTo>
                <a:close/>
              </a:path>
            </a:pathLst>
          </a:custGeom>
          <a:blipFill>
            <a:blip r:embed="rId4">
              <a:alphaModFix amt="47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9357483" y="2828724"/>
            <a:ext cx="7639368" cy="16680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3579"/>
              </a:lnSpc>
              <a:spcBef>
                <a:spcPct val="0"/>
              </a:spcBef>
            </a:pPr>
            <a:r>
              <a:rPr lang="en-US" sz="9699">
                <a:solidFill>
                  <a:srgbClr val="FFFFFF"/>
                </a:solidFill>
                <a:latin typeface="Raleway Bold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9EC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04632" y="1718094"/>
            <a:ext cx="666545" cy="666545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FFF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9144000" y="1504632"/>
            <a:ext cx="10337520" cy="10297139"/>
            <a:chOff x="0" y="0"/>
            <a:chExt cx="6502400" cy="6477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2"/>
              <a:stretch>
                <a:fillRect l="-38492" t="0" r="-38492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00FFF2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-1581468" y="-1368006"/>
            <a:ext cx="3086100" cy="3086100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914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2353354" y="1371282"/>
            <a:ext cx="8221766" cy="12268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080"/>
              </a:lnSpc>
              <a:spcBef>
                <a:spcPct val="0"/>
              </a:spcBef>
            </a:pPr>
            <a:r>
              <a:rPr lang="en-US" sz="7200">
                <a:solidFill>
                  <a:srgbClr val="000914"/>
                </a:solidFill>
                <a:latin typeface="DM Sans Bold"/>
              </a:rPr>
              <a:t>Company Purpose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566838" y="3003776"/>
            <a:ext cx="6577162" cy="34984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00914"/>
                </a:solidFill>
                <a:latin typeface="DM Sans"/>
              </a:rPr>
              <a:t>To improve capital efficiency, lower costs, and provide complex financial products to traders and investors.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9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357483" y="1718094"/>
            <a:ext cx="666545" cy="666545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FFF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44528" y="3019224"/>
            <a:ext cx="18243472" cy="10033909"/>
          </a:xfrm>
          <a:custGeom>
            <a:avLst/>
            <a:gdLst/>
            <a:ahLst/>
            <a:cxnLst/>
            <a:rect r="r" b="b" t="t" l="l"/>
            <a:pathLst>
              <a:path h="10033909" w="18243472">
                <a:moveTo>
                  <a:pt x="0" y="0"/>
                </a:moveTo>
                <a:lnTo>
                  <a:pt x="18243472" y="0"/>
                </a:lnTo>
                <a:lnTo>
                  <a:pt x="18243472" y="10033910"/>
                </a:lnTo>
                <a:lnTo>
                  <a:pt x="0" y="100339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-2749771" y="1504632"/>
            <a:ext cx="10337520" cy="10297139"/>
            <a:chOff x="0" y="0"/>
            <a:chExt cx="6502400" cy="6477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4"/>
              <a:stretch>
                <a:fillRect l="-24712" t="0" r="-24712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00FFF2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16379931" y="-1368006"/>
            <a:ext cx="3086100" cy="3086100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9ECEA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0298077" y="1371282"/>
            <a:ext cx="4171711" cy="12267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080"/>
              </a:lnSpc>
              <a:spcBef>
                <a:spcPct val="0"/>
              </a:spcBef>
            </a:pPr>
            <a:r>
              <a:rPr lang="en-US" sz="7200">
                <a:solidFill>
                  <a:srgbClr val="FFFFFF"/>
                </a:solidFill>
                <a:latin typeface="DM Sans Bold"/>
              </a:rPr>
              <a:t>Problem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190329" y="3765110"/>
            <a:ext cx="9732652" cy="4780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971552" indent="-485776" lvl="1">
              <a:lnSpc>
                <a:spcPts val="6300"/>
              </a:lnSpc>
              <a:buFont typeface="Arial"/>
              <a:buChar char="•"/>
            </a:pPr>
            <a:r>
              <a:rPr lang="en-US" sz="4500">
                <a:solidFill>
                  <a:srgbClr val="FFFFFF"/>
                </a:solidFill>
                <a:latin typeface="DM Sans"/>
              </a:rPr>
              <a:t>DeFi Protocols lack liquidity which raises costs</a:t>
            </a:r>
          </a:p>
          <a:p>
            <a:pPr marL="971552" indent="-485776" lvl="1">
              <a:lnSpc>
                <a:spcPts val="6300"/>
              </a:lnSpc>
              <a:buFont typeface="Arial"/>
              <a:buChar char="•"/>
            </a:pPr>
            <a:r>
              <a:rPr lang="en-US" sz="4500">
                <a:solidFill>
                  <a:srgbClr val="FFFFFF"/>
                </a:solidFill>
                <a:latin typeface="DM Sans"/>
              </a:rPr>
              <a:t>Slippage and Capital Efficiency in DeFi leads to losses</a:t>
            </a:r>
          </a:p>
          <a:p>
            <a:pPr marL="971552" indent="-485776" lvl="1">
              <a:lnSpc>
                <a:spcPts val="6300"/>
              </a:lnSpc>
              <a:spcBef>
                <a:spcPct val="0"/>
              </a:spcBef>
              <a:buFont typeface="Arial"/>
              <a:buChar char="•"/>
            </a:pPr>
            <a:r>
              <a:rPr lang="en-US" sz="4500">
                <a:solidFill>
                  <a:srgbClr val="FFFFFF"/>
                </a:solidFill>
                <a:latin typeface="DM Sans"/>
              </a:rPr>
              <a:t>Complex DeFi Products are not possible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9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968613" y="1718054"/>
            <a:ext cx="666545" cy="666545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FFF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1294020" y="1718054"/>
            <a:ext cx="666545" cy="666545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FFF2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44528" y="3019224"/>
            <a:ext cx="18243472" cy="10033909"/>
          </a:xfrm>
          <a:custGeom>
            <a:avLst/>
            <a:gdLst/>
            <a:ahLst/>
            <a:cxnLst/>
            <a:rect r="r" b="b" t="t" l="l"/>
            <a:pathLst>
              <a:path h="10033909" w="18243472">
                <a:moveTo>
                  <a:pt x="0" y="0"/>
                </a:moveTo>
                <a:lnTo>
                  <a:pt x="18243472" y="0"/>
                </a:lnTo>
                <a:lnTo>
                  <a:pt x="18243472" y="10033910"/>
                </a:lnTo>
                <a:lnTo>
                  <a:pt x="0" y="100339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2873799" y="3875265"/>
            <a:ext cx="966780" cy="966780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8493922" y="3875265"/>
            <a:ext cx="966780" cy="966780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3027406" y="4063407"/>
            <a:ext cx="659566" cy="5238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914"/>
                </a:solidFill>
                <a:latin typeface="DM Sans Bold"/>
              </a:rPr>
              <a:t>1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647529" y="4063407"/>
            <a:ext cx="659566" cy="5238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914"/>
                </a:solidFill>
                <a:latin typeface="DM Sans Bold"/>
              </a:rPr>
              <a:t>2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504632" y="5198285"/>
            <a:ext cx="4038491" cy="34984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FFFFFF"/>
                </a:solidFill>
                <a:latin typeface="DM Sans"/>
              </a:rPr>
              <a:t>DeFi Compositions, split a user transaction into components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124755" y="5198285"/>
            <a:ext cx="4038491" cy="42032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FFFFFF"/>
                </a:solidFill>
                <a:latin typeface="DM Sans"/>
              </a:rPr>
              <a:t>Optimization of splitting the transaction using  optimization solutions and AI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14114045" y="3875265"/>
            <a:ext cx="966780" cy="966780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14267652" y="4063407"/>
            <a:ext cx="659566" cy="5238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914"/>
                </a:solidFill>
                <a:latin typeface="DM Sans Bold"/>
              </a:rPr>
              <a:t>3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2744877" y="5198285"/>
            <a:ext cx="4038491" cy="42032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FFFFFF"/>
                </a:solidFill>
                <a:latin typeface="DM Sans"/>
              </a:rPr>
              <a:t>Complex Products are possible such as derivatives on Real-World Assets </a:t>
            </a:r>
          </a:p>
        </p:txBody>
      </p:sp>
      <p:sp>
        <p:nvSpPr>
          <p:cNvPr name="AutoShape 24" id="24"/>
          <p:cNvSpPr/>
          <p:nvPr/>
        </p:nvSpPr>
        <p:spPr>
          <a:xfrm rot="5400000">
            <a:off x="4692015" y="6462249"/>
            <a:ext cx="3268984" cy="0"/>
          </a:xfrm>
          <a:prstGeom prst="line">
            <a:avLst/>
          </a:prstGeom>
          <a:ln cap="flat" w="2857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5" id="25"/>
          <p:cNvSpPr/>
          <p:nvPr/>
        </p:nvSpPr>
        <p:spPr>
          <a:xfrm rot="5400000">
            <a:off x="10311786" y="6462249"/>
            <a:ext cx="3268984" cy="0"/>
          </a:xfrm>
          <a:prstGeom prst="line">
            <a:avLst/>
          </a:prstGeom>
          <a:ln cap="flat" w="2857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26" id="26"/>
          <p:cNvSpPr/>
          <p:nvPr/>
        </p:nvSpPr>
        <p:spPr>
          <a:xfrm flipH="false" flipV="false" rot="1676954">
            <a:off x="14878477" y="-606828"/>
            <a:ext cx="3411534" cy="3455514"/>
          </a:xfrm>
          <a:custGeom>
            <a:avLst/>
            <a:gdLst/>
            <a:ahLst/>
            <a:cxnLst/>
            <a:rect r="r" b="b" t="t" l="l"/>
            <a:pathLst>
              <a:path h="3455514" w="3411534">
                <a:moveTo>
                  <a:pt x="0" y="0"/>
                </a:moveTo>
                <a:lnTo>
                  <a:pt x="3411535" y="0"/>
                </a:lnTo>
                <a:lnTo>
                  <a:pt x="3411535" y="3455514"/>
                </a:lnTo>
                <a:lnTo>
                  <a:pt x="0" y="345551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3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true" flipV="false" rot="1676954">
            <a:off x="-201135" y="-606828"/>
            <a:ext cx="3411534" cy="3455514"/>
          </a:xfrm>
          <a:custGeom>
            <a:avLst/>
            <a:gdLst/>
            <a:ahLst/>
            <a:cxnLst/>
            <a:rect r="r" b="b" t="t" l="l"/>
            <a:pathLst>
              <a:path h="3455514" w="3411534">
                <a:moveTo>
                  <a:pt x="3411534" y="0"/>
                </a:moveTo>
                <a:lnTo>
                  <a:pt x="0" y="0"/>
                </a:lnTo>
                <a:lnTo>
                  <a:pt x="0" y="3455514"/>
                </a:lnTo>
                <a:lnTo>
                  <a:pt x="3411534" y="3455514"/>
                </a:lnTo>
                <a:lnTo>
                  <a:pt x="3411534" y="0"/>
                </a:lnTo>
                <a:close/>
              </a:path>
            </a:pathLst>
          </a:custGeom>
          <a:blipFill>
            <a:blip r:embed="rId4">
              <a:alphaModFix amt="43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8" id="28"/>
          <p:cNvSpPr txBox="true"/>
          <p:nvPr/>
        </p:nvSpPr>
        <p:spPr>
          <a:xfrm rot="0">
            <a:off x="6791378" y="1371241"/>
            <a:ext cx="4371867" cy="1226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080"/>
              </a:lnSpc>
              <a:spcBef>
                <a:spcPct val="0"/>
              </a:spcBef>
            </a:pPr>
            <a:r>
              <a:rPr lang="en-US" sz="7200">
                <a:solidFill>
                  <a:srgbClr val="FFFFFF"/>
                </a:solidFill>
                <a:latin typeface="DM Sans Bold"/>
              </a:rPr>
              <a:t>Solution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840" t="0" r="-9840" b="0"/>
            </a:stretch>
          </a:blipFill>
        </p:spPr>
      </p:sp>
      <p:sp>
        <p:nvSpPr>
          <p:cNvPr name="AutoShape 3" id="3"/>
          <p:cNvSpPr/>
          <p:nvPr/>
        </p:nvSpPr>
        <p:spPr>
          <a:xfrm rot="-5400000">
            <a:off x="7939767" y="5489278"/>
            <a:ext cx="2688354" cy="0"/>
          </a:xfrm>
          <a:prstGeom prst="line">
            <a:avLst/>
          </a:prstGeom>
          <a:ln cap="rnd" w="38100">
            <a:solidFill>
              <a:srgbClr val="FFFFFF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 rot="-5400000">
            <a:off x="8545154" y="9529160"/>
            <a:ext cx="1477580" cy="0"/>
          </a:xfrm>
          <a:prstGeom prst="line">
            <a:avLst/>
          </a:prstGeom>
          <a:ln cap="rnd" w="38100">
            <a:solidFill>
              <a:srgbClr val="FFFFFF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 rot="0">
            <a:off x="1144417" y="6871555"/>
            <a:ext cx="3265220" cy="0"/>
          </a:xfrm>
          <a:prstGeom prst="line">
            <a:avLst/>
          </a:prstGeom>
          <a:ln cap="flat" w="19050">
            <a:solidFill>
              <a:srgbClr val="F271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 rot="0">
            <a:off x="1144417" y="9094062"/>
            <a:ext cx="3265220" cy="0"/>
          </a:xfrm>
          <a:prstGeom prst="line">
            <a:avLst/>
          </a:prstGeom>
          <a:ln cap="flat" w="19050">
            <a:solidFill>
              <a:srgbClr val="F271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8466596" y="6852505"/>
            <a:ext cx="1596597" cy="1791413"/>
          </a:xfrm>
          <a:custGeom>
            <a:avLst/>
            <a:gdLst/>
            <a:ahLst/>
            <a:cxnLst/>
            <a:rect r="r" b="b" t="t" l="l"/>
            <a:pathLst>
              <a:path h="1791413" w="1596597">
                <a:moveTo>
                  <a:pt x="0" y="0"/>
                </a:moveTo>
                <a:lnTo>
                  <a:pt x="1596597" y="0"/>
                </a:lnTo>
                <a:lnTo>
                  <a:pt x="1596597" y="1791413"/>
                </a:lnTo>
                <a:lnTo>
                  <a:pt x="0" y="17914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8627267" y="2575590"/>
            <a:ext cx="1275255" cy="1343660"/>
          </a:xfrm>
          <a:custGeom>
            <a:avLst/>
            <a:gdLst/>
            <a:ahLst/>
            <a:cxnLst/>
            <a:rect r="r" b="b" t="t" l="l"/>
            <a:pathLst>
              <a:path h="1343660" w="1275255">
                <a:moveTo>
                  <a:pt x="0" y="0"/>
                </a:moveTo>
                <a:lnTo>
                  <a:pt x="1275255" y="0"/>
                </a:lnTo>
                <a:lnTo>
                  <a:pt x="1275255" y="1343660"/>
                </a:lnTo>
                <a:lnTo>
                  <a:pt x="0" y="13436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209213" y="1009650"/>
            <a:ext cx="5826834" cy="8595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912"/>
              </a:lnSpc>
            </a:pPr>
            <a:r>
              <a:rPr lang="en-US" sz="5400" spc="577">
                <a:solidFill>
                  <a:srgbClr val="FFFFFF"/>
                </a:solidFill>
                <a:latin typeface="Muli Heavy"/>
              </a:rPr>
              <a:t>WHY NOW?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227595" y="3036094"/>
            <a:ext cx="5211832" cy="11105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530"/>
              </a:lnSpc>
            </a:pPr>
            <a:r>
              <a:rPr lang="en-US" sz="3000" spc="138">
                <a:solidFill>
                  <a:srgbClr val="9FA0A4"/>
                </a:solidFill>
                <a:latin typeface="Inter"/>
              </a:rPr>
              <a:t>Dexs,Lending, Yield Aggregators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09213" y="2132160"/>
            <a:ext cx="5826834" cy="5390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529"/>
              </a:lnSpc>
            </a:pPr>
            <a:r>
              <a:rPr lang="en-US" sz="2999" spc="137">
                <a:solidFill>
                  <a:srgbClr val="9FA0A4"/>
                </a:solidFill>
                <a:latin typeface="Inter"/>
              </a:rPr>
              <a:t>Quickly Emerging Space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227595" y="7754633"/>
            <a:ext cx="5211832" cy="5390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530"/>
              </a:lnSpc>
            </a:pPr>
            <a:r>
              <a:rPr lang="en-US" sz="3000" spc="138">
                <a:solidFill>
                  <a:srgbClr val="9FA0A4"/>
                </a:solidFill>
                <a:latin typeface="Inter"/>
              </a:rPr>
              <a:t>Summer 2020 Emerges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246645" y="2252117"/>
            <a:ext cx="5192782" cy="5802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66"/>
              </a:lnSpc>
            </a:pPr>
            <a:r>
              <a:rPr lang="en-US" sz="3404" spc="-40">
                <a:solidFill>
                  <a:srgbClr val="FFFFFF"/>
                </a:solidFill>
                <a:latin typeface="Inter"/>
              </a:rPr>
              <a:t>Significant Growth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246645" y="6970655"/>
            <a:ext cx="5192782" cy="5802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66"/>
              </a:lnSpc>
            </a:pPr>
            <a:r>
              <a:rPr lang="en-US" sz="3404" spc="-40">
                <a:solidFill>
                  <a:srgbClr val="FFFFFF"/>
                </a:solidFill>
                <a:latin typeface="Inter"/>
              </a:rPr>
              <a:t>DeFi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63467" y="7246504"/>
            <a:ext cx="5872581" cy="9859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05"/>
              </a:lnSpc>
            </a:pPr>
            <a:r>
              <a:rPr lang="en-US" sz="3099" spc="347">
                <a:solidFill>
                  <a:srgbClr val="FFFFFF"/>
                </a:solidFill>
                <a:latin typeface="Inter"/>
              </a:rPr>
              <a:t>Automated Market Makers Implemented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9EC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401140" y="695427"/>
            <a:ext cx="666545" cy="666545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FFF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-1343740" y="-1343740"/>
            <a:ext cx="4744881" cy="4744881"/>
          </a:xfrm>
          <a:custGeom>
            <a:avLst/>
            <a:gdLst/>
            <a:ahLst/>
            <a:cxnLst/>
            <a:rect r="r" b="b" t="t" l="l"/>
            <a:pathLst>
              <a:path h="4744881" w="4744881">
                <a:moveTo>
                  <a:pt x="0" y="0"/>
                </a:moveTo>
                <a:lnTo>
                  <a:pt x="4744880" y="0"/>
                </a:lnTo>
                <a:lnTo>
                  <a:pt x="4744880" y="4744880"/>
                </a:lnTo>
                <a:lnTo>
                  <a:pt x="0" y="47448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42875" y="4105035"/>
            <a:ext cx="16378495" cy="6446408"/>
          </a:xfrm>
          <a:custGeom>
            <a:avLst/>
            <a:gdLst/>
            <a:ahLst/>
            <a:cxnLst/>
            <a:rect r="r" b="b" t="t" l="l"/>
            <a:pathLst>
              <a:path h="6446408" w="16378495">
                <a:moveTo>
                  <a:pt x="0" y="0"/>
                </a:moveTo>
                <a:lnTo>
                  <a:pt x="16378494" y="0"/>
                </a:lnTo>
                <a:lnTo>
                  <a:pt x="16378494" y="6446407"/>
                </a:lnTo>
                <a:lnTo>
                  <a:pt x="0" y="644640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309230" y="271355"/>
            <a:ext cx="6017399" cy="25030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080"/>
              </a:lnSpc>
              <a:spcBef>
                <a:spcPct val="0"/>
              </a:spcBef>
            </a:pPr>
            <a:r>
              <a:rPr lang="en-US" sz="7200">
                <a:solidFill>
                  <a:srgbClr val="000914"/>
                </a:solidFill>
                <a:latin typeface="DM Sans Bold"/>
              </a:rPr>
              <a:t>Target Market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234719" y="318980"/>
            <a:ext cx="6577162" cy="3786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019"/>
              </a:lnSpc>
              <a:spcBef>
                <a:spcPct val="0"/>
              </a:spcBef>
            </a:pPr>
            <a:r>
              <a:rPr lang="en-US" sz="4299">
                <a:solidFill>
                  <a:srgbClr val="000914"/>
                </a:solidFill>
                <a:latin typeface="DM Sans"/>
              </a:rPr>
              <a:t>DeFi will compete with TradI ovetime. That is the TAM. SAM is the size of DeFi now, and SOM is DeFi Composition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9EC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357483" y="1712364"/>
            <a:ext cx="666545" cy="666545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FFF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 rot="0">
            <a:off x="1845042" y="5119688"/>
            <a:ext cx="6492240" cy="0"/>
          </a:xfrm>
          <a:prstGeom prst="line">
            <a:avLst/>
          </a:prstGeom>
          <a:ln cap="flat" w="476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 rot="-5400000">
            <a:off x="2131220" y="5272284"/>
            <a:ext cx="5407450" cy="0"/>
          </a:xfrm>
          <a:prstGeom prst="line">
            <a:avLst/>
          </a:prstGeom>
          <a:ln cap="flat" w="476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3571033" y="7425418"/>
            <a:ext cx="5038442" cy="4288974"/>
          </a:xfrm>
          <a:custGeom>
            <a:avLst/>
            <a:gdLst/>
            <a:ahLst/>
            <a:cxnLst/>
            <a:rect r="r" b="b" t="t" l="l"/>
            <a:pathLst>
              <a:path h="4288974" w="5038442">
                <a:moveTo>
                  <a:pt x="0" y="0"/>
                </a:moveTo>
                <a:lnTo>
                  <a:pt x="5038442" y="0"/>
                </a:lnTo>
                <a:lnTo>
                  <a:pt x="5038442" y="4288974"/>
                </a:lnTo>
                <a:lnTo>
                  <a:pt x="0" y="42889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197087" y="2529646"/>
            <a:ext cx="1602091" cy="1602091"/>
          </a:xfrm>
          <a:custGeom>
            <a:avLst/>
            <a:gdLst/>
            <a:ahLst/>
            <a:cxnLst/>
            <a:rect r="r" b="b" t="t" l="l"/>
            <a:pathLst>
              <a:path h="1602091" w="1602091">
                <a:moveTo>
                  <a:pt x="0" y="0"/>
                </a:moveTo>
                <a:lnTo>
                  <a:pt x="1602090" y="0"/>
                </a:lnTo>
                <a:lnTo>
                  <a:pt x="1602090" y="1602091"/>
                </a:lnTo>
                <a:lnTo>
                  <a:pt x="0" y="160209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6140051" y="2930638"/>
            <a:ext cx="1296334" cy="1296334"/>
          </a:xfrm>
          <a:custGeom>
            <a:avLst/>
            <a:gdLst/>
            <a:ahLst/>
            <a:cxnLst/>
            <a:rect r="r" b="b" t="t" l="l"/>
            <a:pathLst>
              <a:path h="1296334" w="1296334">
                <a:moveTo>
                  <a:pt x="0" y="0"/>
                </a:moveTo>
                <a:lnTo>
                  <a:pt x="1296334" y="0"/>
                </a:lnTo>
                <a:lnTo>
                  <a:pt x="1296334" y="1296334"/>
                </a:lnTo>
                <a:lnTo>
                  <a:pt x="0" y="129633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446038" y="5552315"/>
            <a:ext cx="1259519" cy="1259519"/>
          </a:xfrm>
          <a:custGeom>
            <a:avLst/>
            <a:gdLst/>
            <a:ahLst/>
            <a:cxnLst/>
            <a:rect r="r" b="b" t="t" l="l"/>
            <a:pathLst>
              <a:path h="1259519" w="1259519">
                <a:moveTo>
                  <a:pt x="0" y="0"/>
                </a:moveTo>
                <a:lnTo>
                  <a:pt x="1259519" y="0"/>
                </a:lnTo>
                <a:lnTo>
                  <a:pt x="1259519" y="1259519"/>
                </a:lnTo>
                <a:lnTo>
                  <a:pt x="0" y="125951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6172136" y="5552315"/>
            <a:ext cx="1152946" cy="1365044"/>
          </a:xfrm>
          <a:custGeom>
            <a:avLst/>
            <a:gdLst/>
            <a:ahLst/>
            <a:cxnLst/>
            <a:rect r="r" b="b" t="t" l="l"/>
            <a:pathLst>
              <a:path h="1365044" w="1152946">
                <a:moveTo>
                  <a:pt x="0" y="0"/>
                </a:moveTo>
                <a:lnTo>
                  <a:pt x="1152946" y="0"/>
                </a:lnTo>
                <a:lnTo>
                  <a:pt x="1152946" y="1365044"/>
                </a:lnTo>
                <a:lnTo>
                  <a:pt x="0" y="136504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0834629" y="1365551"/>
            <a:ext cx="6424671" cy="1226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080"/>
              </a:lnSpc>
              <a:spcBef>
                <a:spcPct val="0"/>
              </a:spcBef>
            </a:pPr>
            <a:r>
              <a:rPr lang="en-US" sz="7200">
                <a:solidFill>
                  <a:srgbClr val="000914"/>
                </a:solidFill>
                <a:latin typeface="DM Sans Bold"/>
              </a:rPr>
              <a:t>Competition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358697" y="2976188"/>
            <a:ext cx="6424671" cy="42032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00914"/>
                </a:solidFill>
                <a:latin typeface="DM Sans"/>
              </a:rPr>
              <a:t>Limied competition due to the newness of the market, but some major competitors in related spaces are Uniswap, Curve, Balancer and Pancakeswap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197087" y="4330453"/>
            <a:ext cx="1757421" cy="5238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914"/>
                </a:solidFill>
                <a:latin typeface="DM Sans Bold"/>
              </a:rPr>
              <a:t>Uniswap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197087" y="7130162"/>
            <a:ext cx="1757421" cy="5238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914"/>
                </a:solidFill>
                <a:latin typeface="DM Sans Bold"/>
              </a:rPr>
              <a:t>Balancer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5869899" y="4293647"/>
            <a:ext cx="1757421" cy="5238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914"/>
                </a:solidFill>
                <a:latin typeface="DM Sans Bold"/>
              </a:rPr>
              <a:t>Curve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5151167" y="7155484"/>
            <a:ext cx="3274101" cy="5238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914"/>
                </a:solidFill>
                <a:latin typeface="DM Sans Bold"/>
              </a:rPr>
              <a:t>Pancakeswap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259" r="0" b="-3259"/>
            </a:stretch>
          </a:blipFill>
        </p:spPr>
      </p:sp>
      <p:sp>
        <p:nvSpPr>
          <p:cNvPr name="AutoShape 3" id="3"/>
          <p:cNvSpPr/>
          <p:nvPr/>
        </p:nvSpPr>
        <p:spPr>
          <a:xfrm rot="-10800000">
            <a:off x="1178286" y="3542783"/>
            <a:ext cx="1169612" cy="0"/>
          </a:xfrm>
          <a:prstGeom prst="line">
            <a:avLst/>
          </a:prstGeom>
          <a:ln cap="flat" w="28575">
            <a:solidFill>
              <a:srgbClr val="F271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 rot="0">
            <a:off x="8995382" y="5061659"/>
            <a:ext cx="7351939" cy="0"/>
          </a:xfrm>
          <a:prstGeom prst="line">
            <a:avLst/>
          </a:prstGeom>
          <a:ln cap="rnd" w="28575">
            <a:solidFill>
              <a:srgbClr val="FFFFFF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 rot="0">
            <a:off x="8995382" y="7245289"/>
            <a:ext cx="7351939" cy="0"/>
          </a:xfrm>
          <a:prstGeom prst="line">
            <a:avLst/>
          </a:prstGeom>
          <a:ln cap="rnd" w="28575">
            <a:solidFill>
              <a:srgbClr val="FFFFFF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 rot="0">
            <a:off x="8995382" y="2879747"/>
            <a:ext cx="7351939" cy="0"/>
          </a:xfrm>
          <a:prstGeom prst="line">
            <a:avLst/>
          </a:prstGeom>
          <a:ln cap="rnd" w="28575">
            <a:solidFill>
              <a:srgbClr val="FFFFFF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7762867" y="736608"/>
            <a:ext cx="2171714" cy="2171714"/>
          </a:xfrm>
          <a:custGeom>
            <a:avLst/>
            <a:gdLst/>
            <a:ahLst/>
            <a:cxnLst/>
            <a:rect r="r" b="b" t="t" l="l"/>
            <a:pathLst>
              <a:path h="2171714" w="2171714">
                <a:moveTo>
                  <a:pt x="0" y="0"/>
                </a:moveTo>
                <a:lnTo>
                  <a:pt x="2171713" y="0"/>
                </a:lnTo>
                <a:lnTo>
                  <a:pt x="2171713" y="2171714"/>
                </a:lnTo>
                <a:lnTo>
                  <a:pt x="0" y="21717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7762867" y="2908611"/>
            <a:ext cx="2171714" cy="2171714"/>
          </a:xfrm>
          <a:custGeom>
            <a:avLst/>
            <a:gdLst/>
            <a:ahLst/>
            <a:cxnLst/>
            <a:rect r="r" b="b" t="t" l="l"/>
            <a:pathLst>
              <a:path h="2171714" w="2171714">
                <a:moveTo>
                  <a:pt x="0" y="0"/>
                </a:moveTo>
                <a:lnTo>
                  <a:pt x="2171713" y="0"/>
                </a:lnTo>
                <a:lnTo>
                  <a:pt x="2171713" y="2171713"/>
                </a:lnTo>
                <a:lnTo>
                  <a:pt x="0" y="21717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7762867" y="5090234"/>
            <a:ext cx="2171714" cy="2171714"/>
          </a:xfrm>
          <a:custGeom>
            <a:avLst/>
            <a:gdLst/>
            <a:ahLst/>
            <a:cxnLst/>
            <a:rect r="r" b="b" t="t" l="l"/>
            <a:pathLst>
              <a:path h="2171714" w="2171714">
                <a:moveTo>
                  <a:pt x="0" y="0"/>
                </a:moveTo>
                <a:lnTo>
                  <a:pt x="2171713" y="0"/>
                </a:lnTo>
                <a:lnTo>
                  <a:pt x="2171713" y="2171714"/>
                </a:lnTo>
                <a:lnTo>
                  <a:pt x="0" y="21717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7762867" y="7259576"/>
            <a:ext cx="2171714" cy="2171714"/>
          </a:xfrm>
          <a:custGeom>
            <a:avLst/>
            <a:gdLst/>
            <a:ahLst/>
            <a:cxnLst/>
            <a:rect r="r" b="b" t="t" l="l"/>
            <a:pathLst>
              <a:path h="2171714" w="2171714">
                <a:moveTo>
                  <a:pt x="0" y="0"/>
                </a:moveTo>
                <a:lnTo>
                  <a:pt x="2171713" y="0"/>
                </a:lnTo>
                <a:lnTo>
                  <a:pt x="2171713" y="2171714"/>
                </a:lnTo>
                <a:lnTo>
                  <a:pt x="0" y="21717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178286" y="5828299"/>
            <a:ext cx="5686721" cy="12122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823"/>
              </a:lnSpc>
            </a:pPr>
            <a:r>
              <a:rPr lang="en-US" sz="3599" spc="86">
                <a:solidFill>
                  <a:srgbClr val="9FA0A4"/>
                </a:solidFill>
                <a:latin typeface="Inter"/>
              </a:rPr>
              <a:t>A full product for the user to optimally trade.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78286" y="1028700"/>
            <a:ext cx="5637025" cy="895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168"/>
              </a:lnSpc>
            </a:pPr>
            <a:r>
              <a:rPr lang="en-US" sz="5600" spc="599">
                <a:solidFill>
                  <a:srgbClr val="FFFFFF"/>
                </a:solidFill>
                <a:latin typeface="Muli Heavy"/>
              </a:rPr>
              <a:t>PRODUCT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78286" y="4003992"/>
            <a:ext cx="5637025" cy="8934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40"/>
              </a:lnSpc>
            </a:pPr>
            <a:r>
              <a:rPr lang="en-US" sz="3000" spc="263">
                <a:solidFill>
                  <a:srgbClr val="FFFFFF"/>
                </a:solidFill>
                <a:latin typeface="Inter"/>
              </a:rPr>
              <a:t>DeFi Integrations and Composition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816724" y="1509839"/>
            <a:ext cx="2025898" cy="4419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69"/>
              </a:lnSpc>
            </a:pPr>
            <a:r>
              <a:rPr lang="en-US" sz="3000" spc="21">
                <a:solidFill>
                  <a:srgbClr val="FFFFFF"/>
                </a:solidFill>
                <a:latin typeface="Inter"/>
              </a:rPr>
              <a:t>UI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816724" y="3688334"/>
            <a:ext cx="2025898" cy="4419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69"/>
              </a:lnSpc>
            </a:pPr>
            <a:r>
              <a:rPr lang="en-US" sz="3000" spc="21">
                <a:solidFill>
                  <a:srgbClr val="FFFFFF"/>
                </a:solidFill>
                <a:latin typeface="Inter"/>
              </a:rPr>
              <a:t>COMFI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816724" y="5863823"/>
            <a:ext cx="2025898" cy="4419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69"/>
              </a:lnSpc>
            </a:pPr>
            <a:r>
              <a:rPr lang="en-US" sz="3000" spc="21">
                <a:solidFill>
                  <a:srgbClr val="FFFFFF"/>
                </a:solidFill>
                <a:latin typeface="Inter"/>
              </a:rPr>
              <a:t>OPTIMIZE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733083" y="7905386"/>
            <a:ext cx="2193180" cy="8896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69"/>
              </a:lnSpc>
            </a:pPr>
            <a:r>
              <a:rPr lang="en-US" sz="3000" spc="21">
                <a:solidFill>
                  <a:srgbClr val="FFFFFF"/>
                </a:solidFill>
                <a:latin typeface="Inter"/>
              </a:rPr>
              <a:t>COMPLEX PRODUCTS 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228979" y="1035558"/>
            <a:ext cx="1586610" cy="1408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619"/>
              </a:lnSpc>
            </a:pPr>
            <a:r>
              <a:rPr lang="en-US" sz="8300">
                <a:solidFill>
                  <a:srgbClr val="5E5E5E"/>
                </a:solidFill>
                <a:latin typeface="Inter Bold"/>
              </a:rPr>
              <a:t>1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228979" y="3208020"/>
            <a:ext cx="1586610" cy="1408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620"/>
              </a:lnSpc>
            </a:pPr>
            <a:r>
              <a:rPr lang="en-US" sz="8300">
                <a:solidFill>
                  <a:srgbClr val="5E5E5E"/>
                </a:solidFill>
                <a:latin typeface="Inter Bold"/>
              </a:rPr>
              <a:t>2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228979" y="5380017"/>
            <a:ext cx="1586610" cy="1408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620"/>
              </a:lnSpc>
            </a:pPr>
            <a:r>
              <a:rPr lang="en-US" sz="8300">
                <a:solidFill>
                  <a:srgbClr val="5E5E5E"/>
                </a:solidFill>
                <a:latin typeface="Inter Bold"/>
              </a:rPr>
              <a:t>3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228979" y="7537581"/>
            <a:ext cx="1586610" cy="1408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620"/>
              </a:lnSpc>
            </a:pPr>
            <a:r>
              <a:rPr lang="en-US" sz="8300">
                <a:solidFill>
                  <a:srgbClr val="5E5E5E"/>
                </a:solidFill>
                <a:latin typeface="Inter Bold"/>
              </a:rPr>
              <a:t>4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2038391" y="3341370"/>
            <a:ext cx="4910563" cy="4686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10"/>
              </a:lnSpc>
            </a:pPr>
            <a:r>
              <a:rPr lang="en-US" sz="3000" spc="-9">
                <a:solidFill>
                  <a:srgbClr val="9FA0A4"/>
                </a:solidFill>
                <a:latin typeface="Inter"/>
              </a:rPr>
              <a:t>DeFi Composition Engine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2038391" y="1149858"/>
            <a:ext cx="4016037" cy="9448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10"/>
              </a:lnSpc>
            </a:pPr>
            <a:r>
              <a:rPr lang="en-US" sz="3000" spc="-9">
                <a:solidFill>
                  <a:srgbClr val="9FA0A4"/>
                </a:solidFill>
                <a:latin typeface="Inter"/>
              </a:rPr>
              <a:t>User Interface for Trading 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2038391" y="5531147"/>
            <a:ext cx="4016037" cy="9448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10"/>
              </a:lnSpc>
            </a:pPr>
            <a:r>
              <a:rPr lang="en-US" sz="3000" spc="-9">
                <a:solidFill>
                  <a:srgbClr val="9FA0A4"/>
                </a:solidFill>
                <a:latin typeface="Inter"/>
              </a:rPr>
              <a:t>Optimize Trading Returns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2038391" y="7726811"/>
            <a:ext cx="4016037" cy="9448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10"/>
              </a:lnSpc>
            </a:pPr>
            <a:r>
              <a:rPr lang="en-US" sz="3000" spc="-9">
                <a:solidFill>
                  <a:srgbClr val="9FA0A4"/>
                </a:solidFill>
                <a:latin typeface="Inter"/>
              </a:rPr>
              <a:t>Complex Financial Products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rot="-10800000">
            <a:off x="1243618" y="3540332"/>
            <a:ext cx="1204124" cy="0"/>
          </a:xfrm>
          <a:prstGeom prst="line">
            <a:avLst/>
          </a:prstGeom>
          <a:ln cap="flat" w="28575">
            <a:solidFill>
              <a:srgbClr val="F27100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1265988" y="1500718"/>
            <a:ext cx="4808144" cy="4808144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 rot="0">
            <a:off x="15491072" y="2855500"/>
            <a:ext cx="652312" cy="135404"/>
            <a:chOff x="0" y="0"/>
            <a:chExt cx="869749" cy="180539"/>
          </a:xfrm>
        </p:grpSpPr>
        <p:sp>
          <p:nvSpPr>
            <p:cNvPr name="AutoShape 6" id="6"/>
            <p:cNvSpPr/>
            <p:nvPr/>
          </p:nvSpPr>
          <p:spPr>
            <a:xfrm rot="0">
              <a:off x="219227" y="39470"/>
              <a:ext cx="650522" cy="0"/>
            </a:xfrm>
            <a:prstGeom prst="line">
              <a:avLst/>
            </a:prstGeom>
            <a:ln cap="rnd" w="38100">
              <a:solidFill>
                <a:srgbClr val="FFFFFF"/>
              </a:solidFill>
              <a:prstDash val="sysDot"/>
              <a:headEnd type="none" len="sm" w="sm"/>
              <a:tailEnd type="none" len="sm" w="sm"/>
            </a:ln>
          </p:spPr>
        </p:sp>
        <p:sp>
          <p:nvSpPr>
            <p:cNvPr name="AutoShape 7" id="7"/>
            <p:cNvSpPr/>
            <p:nvPr/>
          </p:nvSpPr>
          <p:spPr>
            <a:xfrm rot="-2248586">
              <a:off x="-13903" y="71220"/>
              <a:ext cx="247032" cy="0"/>
            </a:xfrm>
            <a:prstGeom prst="line">
              <a:avLst/>
            </a:prstGeom>
            <a:ln cap="rnd" w="38100">
              <a:solidFill>
                <a:srgbClr val="FFFFFF"/>
              </a:solidFill>
              <a:prstDash val="sysDot"/>
              <a:headEnd type="none" len="sm" w="sm"/>
              <a:tailEnd type="none" len="sm" w="sm"/>
            </a:ln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10362407" y="7034643"/>
            <a:ext cx="6613326" cy="1869368"/>
          </a:xfrm>
          <a:custGeom>
            <a:avLst/>
            <a:gdLst/>
            <a:ahLst/>
            <a:cxnLst/>
            <a:rect r="r" b="b" t="t" l="l"/>
            <a:pathLst>
              <a:path h="1869368" w="6613326">
                <a:moveTo>
                  <a:pt x="0" y="0"/>
                </a:moveTo>
                <a:lnTo>
                  <a:pt x="6613325" y="0"/>
                </a:lnTo>
                <a:lnTo>
                  <a:pt x="6613325" y="1869368"/>
                </a:lnTo>
                <a:lnTo>
                  <a:pt x="0" y="186936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2" t="0" r="-42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243618" y="1177841"/>
            <a:ext cx="5637025" cy="17358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912"/>
              </a:lnSpc>
            </a:pPr>
            <a:r>
              <a:rPr lang="en-US" sz="5400" spc="577">
                <a:solidFill>
                  <a:srgbClr val="FFFFFF"/>
                </a:solidFill>
                <a:latin typeface="Muli Heavy"/>
              </a:rPr>
              <a:t>BUSINESS MODEL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43618" y="5307790"/>
            <a:ext cx="3581818" cy="12156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021"/>
              </a:lnSpc>
            </a:pPr>
            <a:r>
              <a:rPr lang="en-US" sz="3099" spc="319">
                <a:solidFill>
                  <a:srgbClr val="9FA0A4"/>
                </a:solidFill>
                <a:latin typeface="Inter"/>
              </a:rPr>
              <a:t>DEXs, Options, Liquidity Pools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43618" y="4581939"/>
            <a:ext cx="5946100" cy="5035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00"/>
              </a:lnSpc>
            </a:pPr>
            <a:r>
              <a:rPr lang="en-US" sz="3200" spc="153">
                <a:solidFill>
                  <a:srgbClr val="FFFFFF"/>
                </a:solidFill>
                <a:latin typeface="Inter"/>
              </a:rPr>
              <a:t>Transaction Fees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62668" y="7354456"/>
            <a:ext cx="5617975" cy="8806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96"/>
              </a:lnSpc>
            </a:pPr>
            <a:r>
              <a:rPr lang="en-US" sz="2900" spc="316">
                <a:solidFill>
                  <a:srgbClr val="FFFFFF"/>
                </a:solidFill>
                <a:latin typeface="Inter"/>
              </a:rPr>
              <a:t>Users pay via a UI transaction fees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422982" y="7121033"/>
            <a:ext cx="3421005" cy="13188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539"/>
              </a:lnSpc>
            </a:pPr>
            <a:r>
              <a:rPr lang="en-US" sz="8499" spc="229">
                <a:solidFill>
                  <a:srgbClr val="3F4044"/>
                </a:solidFill>
                <a:latin typeface="Inter Bold"/>
              </a:rPr>
              <a:t>100%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025762" y="7487679"/>
            <a:ext cx="5686225" cy="8894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55"/>
              </a:lnSpc>
            </a:pPr>
            <a:r>
              <a:rPr lang="en-US" sz="2799" spc="-2">
                <a:solidFill>
                  <a:srgbClr val="9FA0A4"/>
                </a:solidFill>
                <a:latin typeface="Inter"/>
              </a:rPr>
              <a:t>For Optimally Based ComFi Trades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6180043" y="2741147"/>
            <a:ext cx="795689" cy="306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412"/>
              </a:lnSpc>
            </a:pPr>
            <a:r>
              <a:rPr lang="en-US" sz="1899" spc="-20">
                <a:solidFill>
                  <a:srgbClr val="FFFFFF"/>
                </a:solidFill>
                <a:latin typeface="Inter"/>
              </a:rPr>
              <a:t>100%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DAGCNPAkVkY</dc:identifier>
  <dcterms:modified xsi:type="dcterms:W3CDTF">2011-08-01T06:04:30Z</dcterms:modified>
  <cp:revision>1</cp:revision>
  <dc:title>aquo-pitchdeck</dc:title>
</cp:coreProperties>
</file>